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21" r:id="rId64"/>
    <p:sldId id="319" r:id="rId65"/>
    <p:sldId id="322" r:id="rId66"/>
    <p:sldId id="324" r:id="rId67"/>
    <p:sldId id="323" r:id="rId68"/>
    <p:sldId id="325" r:id="rId69"/>
    <p:sldId id="326" r:id="rId70"/>
    <p:sldId id="327" r:id="rId71"/>
    <p:sldId id="328" r:id="rId72"/>
    <p:sldId id="329" r:id="rId73"/>
    <p:sldId id="330" r:id="rId74"/>
    <p:sldId id="331" r:id="rId75"/>
    <p:sldId id="332" r:id="rId76"/>
    <p:sldId id="333" r:id="rId77"/>
    <p:sldId id="334" r:id="rId78"/>
    <p:sldId id="335" r:id="rId79"/>
    <p:sldId id="336" r:id="rId80"/>
    <p:sldId id="337" r:id="rId81"/>
    <p:sldId id="338" r:id="rId82"/>
    <p:sldId id="339" r:id="rId83"/>
    <p:sldId id="340" r:id="rId84"/>
    <p:sldId id="341" r:id="rId85"/>
    <p:sldId id="342" r:id="rId86"/>
    <p:sldId id="343" r:id="rId87"/>
    <p:sldId id="344" r:id="rId88"/>
    <p:sldId id="345" r:id="rId89"/>
    <p:sldId id="346" r:id="rId90"/>
    <p:sldId id="347" r:id="rId91"/>
    <p:sldId id="348" r:id="rId92"/>
    <p:sldId id="349" r:id="rId93"/>
    <p:sldId id="350" r:id="rId94"/>
    <p:sldId id="351" r:id="rId95"/>
    <p:sldId id="352" r:id="rId9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8" d="100"/>
          <a:sy n="68" d="100"/>
        </p:scale>
        <p:origin x="90" y="1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97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5D4DB-799F-474B-B6BA-99D7AA19FCE6}" type="datetimeFigureOut">
              <a:rPr lang="en-US" smtClean="0"/>
              <a:t>11/30/2023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2B471C-8D02-4859-B0A5-C126D2120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2392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5D4DB-799F-474B-B6BA-99D7AA19FCE6}" type="datetimeFigureOut">
              <a:rPr lang="en-US" smtClean="0"/>
              <a:t>11/30/2023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2B471C-8D02-4859-B0A5-C126D2120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1444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5D4DB-799F-474B-B6BA-99D7AA19FCE6}" type="datetimeFigureOut">
              <a:rPr lang="en-US" smtClean="0"/>
              <a:t>11/30/2023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2B471C-8D02-4859-B0A5-C126D2120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08855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5D4DB-799F-474B-B6BA-99D7AA19FCE6}" type="datetimeFigureOut">
              <a:rPr lang="en-US" smtClean="0"/>
              <a:t>11/30/2023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2B471C-8D02-4859-B0A5-C126D2120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7214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5D4DB-799F-474B-B6BA-99D7AA19FCE6}" type="datetimeFigureOut">
              <a:rPr lang="en-US" smtClean="0"/>
              <a:t>11/30/2023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2B471C-8D02-4859-B0A5-C126D2120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5373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5D4DB-799F-474B-B6BA-99D7AA19FCE6}" type="datetimeFigureOut">
              <a:rPr lang="en-US" smtClean="0"/>
              <a:t>11/30/2023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2B471C-8D02-4859-B0A5-C126D2120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0453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5D4DB-799F-474B-B6BA-99D7AA19FCE6}" type="datetimeFigureOut">
              <a:rPr lang="en-US" smtClean="0"/>
              <a:t>11/30/2023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2B471C-8D02-4859-B0A5-C126D2120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5117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5D4DB-799F-474B-B6BA-99D7AA19FCE6}" type="datetimeFigureOut">
              <a:rPr lang="en-US" smtClean="0"/>
              <a:t>11/30/2023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2B471C-8D02-4859-B0A5-C126D2120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2810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5D4DB-799F-474B-B6BA-99D7AA19FCE6}" type="datetimeFigureOut">
              <a:rPr lang="en-US" smtClean="0"/>
              <a:t>11/30/2023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2B471C-8D02-4859-B0A5-C126D2120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52803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5D4DB-799F-474B-B6BA-99D7AA19FCE6}" type="datetimeFigureOut">
              <a:rPr lang="en-US" smtClean="0"/>
              <a:t>11/30/2023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2B471C-8D02-4859-B0A5-C126D2120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6796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5D4DB-799F-474B-B6BA-99D7AA19FCE6}" type="datetimeFigureOut">
              <a:rPr lang="en-US" smtClean="0"/>
              <a:t>11/30/2023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2B471C-8D02-4859-B0A5-C126D2120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2891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25D4DB-799F-474B-B6BA-99D7AA19FCE6}" type="datetimeFigureOut">
              <a:rPr lang="en-US" smtClean="0"/>
              <a:t>11/30/2023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2B471C-8D02-4859-B0A5-C126D2120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4413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hyperlink" Target="http://www.linkedin.com/in/muhammadwaseem00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870235" y="1363618"/>
            <a:ext cx="763561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5400" b="1" cap="none" spc="0" dirty="0" smtClean="0">
                <a:ln/>
                <a:effectLst/>
              </a:rPr>
              <a:t>Cyber Security Workshop</a:t>
            </a:r>
            <a:endParaRPr lang="en-US" sz="5400" b="1" cap="none" spc="0" dirty="0">
              <a:ln/>
              <a:effectLst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025748" y="3263705"/>
            <a:ext cx="730113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Presented By :</a:t>
            </a:r>
          </a:p>
          <a:p>
            <a:r>
              <a:rPr lang="en-US" sz="3600" dirty="0"/>
              <a:t>	</a:t>
            </a:r>
            <a:r>
              <a:rPr lang="en-US" sz="3600" dirty="0" smtClean="0"/>
              <a:t>		</a:t>
            </a:r>
            <a:r>
              <a:rPr lang="en-US" sz="3600" b="1" dirty="0" smtClean="0"/>
              <a:t>Muhammad waseem</a:t>
            </a:r>
          </a:p>
          <a:p>
            <a:r>
              <a:rPr lang="en-US" sz="3600" b="1" dirty="0"/>
              <a:t>	</a:t>
            </a:r>
            <a:r>
              <a:rPr lang="en-US" sz="3600" b="1" dirty="0" smtClean="0"/>
              <a:t>		</a:t>
            </a:r>
            <a:r>
              <a:rPr lang="en-US" dirty="0" smtClean="0">
                <a:hlinkClick r:id="rId2"/>
              </a:rPr>
              <a:t>www.linkedin.com/in/muhammadwaseem00</a:t>
            </a:r>
            <a:endParaRPr lang="en-US" dirty="0" smtClean="0"/>
          </a:p>
          <a:p>
            <a:endParaRPr lang="en-US" sz="3600" b="1" dirty="0" smtClean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6322" y="4193710"/>
            <a:ext cx="1562100" cy="1171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324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 Get to Travel the World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62176"/>
            <a:ext cx="12192000" cy="4895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66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Cyber Security is an Evergreen Industry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16404"/>
            <a:ext cx="12192000" cy="5041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383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Plenty of Jobs Opportunities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42306"/>
            <a:ext cx="12192000" cy="4815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271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Good Salary Package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0688"/>
            <a:ext cx="12192000" cy="51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175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Networking and System Security 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48220"/>
            <a:ext cx="12192000" cy="5409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38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Operating System and Virtual Machine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270" y="1990524"/>
            <a:ext cx="12072730" cy="4867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659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 Security Control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58832"/>
            <a:ext cx="12192000" cy="4899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843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Coding Languages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0688"/>
            <a:ext cx="12192000" cy="51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876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845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53009"/>
            <a:ext cx="12192000" cy="526111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208104"/>
            <a:ext cx="12192000" cy="1596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168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289" y="782267"/>
            <a:ext cx="11298788" cy="49691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63757" y="1510748"/>
            <a:ext cx="153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Anna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9801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6731" y="1541739"/>
            <a:ext cx="5221356" cy="459401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4861" y="1902377"/>
            <a:ext cx="5072269" cy="1325563"/>
          </a:xfrm>
        </p:spPr>
        <p:txBody>
          <a:bodyPr/>
          <a:lstStyle/>
          <a:p>
            <a:r>
              <a:rPr lang="en-US" b="1" dirty="0" smtClean="0"/>
              <a:t>To Prevent such Attacks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444992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6652" y="2207177"/>
            <a:ext cx="2281903" cy="1325563"/>
          </a:xfrm>
        </p:spPr>
        <p:txBody>
          <a:bodyPr/>
          <a:lstStyle/>
          <a:p>
            <a:r>
              <a:rPr lang="en-US" b="1" dirty="0" smtClean="0"/>
              <a:t>Hacking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8154" y="1144991"/>
            <a:ext cx="7971967" cy="367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813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2036" y="1393225"/>
            <a:ext cx="6092687" cy="1325563"/>
          </a:xfrm>
        </p:spPr>
        <p:txBody>
          <a:bodyPr/>
          <a:lstStyle/>
          <a:p>
            <a:r>
              <a:rPr lang="en-US" dirty="0" smtClean="0"/>
              <a:t>It is a misconception that hacking is always wrong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0009" y="2529951"/>
            <a:ext cx="4244826" cy="2348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320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have look of different types of hackers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0688"/>
            <a:ext cx="12192000" cy="504141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 flipH="1">
            <a:off x="6844084" y="5393634"/>
            <a:ext cx="24059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They do that without owner’s approval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2750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Ethical Hacking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931" y="1690687"/>
            <a:ext cx="11669304" cy="3742703"/>
          </a:xfrm>
          <a:prstGeom prst="rect">
            <a:avLst/>
          </a:prstGeom>
        </p:spPr>
      </p:pic>
      <p:sp>
        <p:nvSpPr>
          <p:cNvPr id="7" name="Curved Up Arrow 6"/>
          <p:cNvSpPr/>
          <p:nvPr/>
        </p:nvSpPr>
        <p:spPr>
          <a:xfrm flipV="1">
            <a:off x="1722975" y="4015411"/>
            <a:ext cx="3405615" cy="1325216"/>
          </a:xfrm>
          <a:prstGeom prst="curvedUp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Curved Up Arrow 7"/>
          <p:cNvSpPr/>
          <p:nvPr/>
        </p:nvSpPr>
        <p:spPr>
          <a:xfrm flipH="1" flipV="1">
            <a:off x="5247859" y="3717236"/>
            <a:ext cx="5281761" cy="1325216"/>
          </a:xfrm>
          <a:prstGeom prst="curvedUp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8942" y="5157466"/>
            <a:ext cx="1133633" cy="819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29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Ethical Hacking is Distributed in six Phases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98381"/>
            <a:ext cx="12192000" cy="4697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566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Tools for Ethical Hacking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4034" y="1995907"/>
            <a:ext cx="11827966" cy="39969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614" y="1433477"/>
            <a:ext cx="2038635" cy="514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86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Tools for Ethical Hacking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05754"/>
            <a:ext cx="12192000" cy="465224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38964"/>
            <a:ext cx="2124371" cy="466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880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Tools for Ethical Hacking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45" y="1992858"/>
            <a:ext cx="12085355" cy="457675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45" y="1487963"/>
            <a:ext cx="2124371" cy="504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404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Tools for Ethical Hacking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66425"/>
            <a:ext cx="12192000" cy="451572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99635"/>
            <a:ext cx="2067213" cy="466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881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Facebook remove account 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0965" y="1930212"/>
            <a:ext cx="9221992" cy="4320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229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Tools for Ethical Hacking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26581"/>
            <a:ext cx="12192000" cy="451184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58581"/>
            <a:ext cx="2915057" cy="400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054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Benefits of Ethical Hacking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690688"/>
            <a:ext cx="12192000" cy="5033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457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348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986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 smtClean="0"/>
              <a:t>How the hacker would have exploited Jude's transaction in the absence of a VPN</a:t>
            </a:r>
            <a:endParaRPr lang="en-US"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335" y="1690688"/>
            <a:ext cx="11694609" cy="51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004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4119"/>
            <a:ext cx="12192000" cy="6503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336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254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297626"/>
            <a:ext cx="12192001" cy="6286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723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proxy Server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7693" y="1576738"/>
            <a:ext cx="11591371" cy="5021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601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9684"/>
            <a:ext cx="12192000" cy="6690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002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Cyber Security 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1370" y="2584176"/>
            <a:ext cx="3594596" cy="263718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80662" y="2782957"/>
            <a:ext cx="3782408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dirty="0" smtClean="0"/>
              <a:t>It  </a:t>
            </a:r>
            <a:r>
              <a:rPr lang="en-US" sz="2800" dirty="0"/>
              <a:t>is the practice of protecting computer systems, networks, and digital information from theft, damage, unauthorized access, or any form of cyber threats</a:t>
            </a:r>
          </a:p>
        </p:txBody>
      </p:sp>
    </p:spTree>
    <p:extLst>
      <p:ext uri="{BB962C8B-B14F-4D97-AF65-F5344CB8AC3E}">
        <p14:creationId xmlns:p14="http://schemas.microsoft.com/office/powerpoint/2010/main" val="1347354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Proxy vs VPN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4356" y="1902512"/>
            <a:ext cx="11222506" cy="4723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579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Tor Browser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17919" y="1583577"/>
            <a:ext cx="5642317" cy="467654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18978" y="188507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764" y="1583577"/>
            <a:ext cx="5886155" cy="467654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784208" y="5669280"/>
            <a:ext cx="1420837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Tor Browser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8809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Onion Routing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730" y="1559738"/>
            <a:ext cx="12081269" cy="5192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026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Onion Link and Deep Web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814" y="1378514"/>
            <a:ext cx="11935265" cy="5479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164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Difference between Tor and VPN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2953" y="1878370"/>
            <a:ext cx="11624924" cy="4979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30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28514" y="2165789"/>
            <a:ext cx="3016348" cy="1325563"/>
          </a:xfrm>
          <a:solidFill>
            <a:schemeClr val="accent4"/>
          </a:solidFill>
        </p:spPr>
        <p:txBody>
          <a:bodyPr>
            <a:normAutofit/>
          </a:bodyPr>
          <a:lstStyle/>
          <a:p>
            <a:r>
              <a:rPr lang="en-US" sz="5400" b="1" dirty="0" smtClean="0"/>
              <a:t>Tor Demo </a:t>
            </a:r>
            <a:endParaRPr lang="en-US" sz="5400" b="1" dirty="0"/>
          </a:p>
        </p:txBody>
      </p:sp>
    </p:spTree>
    <p:extLst>
      <p:ext uri="{BB962C8B-B14F-4D97-AF65-F5344CB8AC3E}">
        <p14:creationId xmlns:p14="http://schemas.microsoft.com/office/powerpoint/2010/main" val="3721159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136"/>
            <a:ext cx="12192000" cy="668215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87926" y="900332"/>
            <a:ext cx="2011680" cy="646331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36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Firewall </a:t>
            </a:r>
            <a:endParaRPr lang="en-US" sz="3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81647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752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688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73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860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788" y="141002"/>
            <a:ext cx="12061212" cy="6716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791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8113" y="325369"/>
            <a:ext cx="3641035" cy="1325563"/>
          </a:xfrm>
        </p:spPr>
        <p:txBody>
          <a:bodyPr>
            <a:noAutofit/>
          </a:bodyPr>
          <a:lstStyle/>
          <a:p>
            <a:r>
              <a:rPr lang="en-US" sz="3200" b="1" dirty="0" smtClean="0"/>
              <a:t>Cyber Security expert demand in Trade</a:t>
            </a:r>
            <a:endParaRPr lang="en-US" sz="32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4614" y="1828801"/>
            <a:ext cx="4848882" cy="340078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593496" y="2822713"/>
            <a:ext cx="44547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~3.50 trillion to ~10.5 </a:t>
            </a:r>
            <a:r>
              <a:rPr lang="en-US" sz="2800" b="1" dirty="0" smtClean="0"/>
              <a:t>trillion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774124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504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443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372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636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6076"/>
            <a:ext cx="12192000" cy="655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730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070080" cy="6752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20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56272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964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991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726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066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475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356" y="736184"/>
            <a:ext cx="2368827" cy="2881659"/>
          </a:xfrm>
        </p:spPr>
        <p:txBody>
          <a:bodyPr>
            <a:noAutofit/>
          </a:bodyPr>
          <a:lstStyle/>
          <a:p>
            <a:r>
              <a:rPr lang="en-US" sz="3200" b="1" dirty="0" smtClean="0"/>
              <a:t>There are Multiple Job Role in Cyber Security </a:t>
            </a:r>
            <a:endParaRPr lang="en-US" sz="3200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1908" y="1210107"/>
            <a:ext cx="7163800" cy="271500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313043" y="1060174"/>
            <a:ext cx="1528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Ethical Hacker</a:t>
            </a:r>
            <a:endParaRPr lang="en-US" b="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1908" y="3810655"/>
            <a:ext cx="7163800" cy="123842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008244" y="4725912"/>
            <a:ext cx="24649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CISO(Chief Information Security of Officer)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090528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969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752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664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74" y="186637"/>
            <a:ext cx="11985674" cy="6537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990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" y="1349716"/>
            <a:ext cx="12070080" cy="550828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92369" y="703385"/>
            <a:ext cx="117020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Software for Practice to find vulnerabilities due </a:t>
            </a:r>
            <a:r>
              <a:rPr lang="en-US" sz="3600" b="1" dirty="0" err="1" smtClean="0"/>
              <a:t>Sql</a:t>
            </a:r>
            <a:r>
              <a:rPr lang="en-US" sz="3600" b="1" dirty="0" smtClean="0"/>
              <a:t> Injection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2530999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041945" cy="6625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799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027877" cy="675249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8915" y="1973035"/>
            <a:ext cx="3280193" cy="2387949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>
            <a:off x="4529797" y="1603717"/>
            <a:ext cx="4825218" cy="253218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066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366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45" y="0"/>
            <a:ext cx="120372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1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878"/>
            <a:ext cx="12192000" cy="6547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680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710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405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Basic Requirements</a:t>
            </a:r>
            <a:endParaRPr lang="en-US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58659"/>
            <a:ext cx="12192000" cy="4999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854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455" y="196948"/>
            <a:ext cx="11849353" cy="6372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797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3174"/>
            <a:ext cx="12056012" cy="6404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706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752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223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710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392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710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189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Botnet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449" y="1874878"/>
            <a:ext cx="12058551" cy="4983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016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Botnet Work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533926"/>
            <a:ext cx="12126351" cy="5324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335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752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753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Password Cracking Tool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2837" y="1924099"/>
            <a:ext cx="5132144" cy="450483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38200" y="1924099"/>
            <a:ext cx="4043289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200" dirty="0" smtClean="0"/>
              <a:t>This password recovery program can recover </a:t>
            </a:r>
            <a:r>
              <a:rPr lang="en-US" sz="3200" dirty="0" smtClean="0">
                <a:solidFill>
                  <a:srgbClr val="FF0000"/>
                </a:solidFill>
              </a:rPr>
              <a:t>credentials</a:t>
            </a:r>
            <a:r>
              <a:rPr lang="en-US" sz="3200" dirty="0" smtClean="0"/>
              <a:t> for Microsoft Windows user account and Microsoft Access password 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271067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653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Math is not a Necessity 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72100"/>
            <a:ext cx="12192000" cy="498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012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384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404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250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415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554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406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127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Commands for kali Linux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/>
              <a:t>nmap</a:t>
            </a:r>
            <a:r>
              <a:rPr lang="en-US" dirty="0"/>
              <a:t> [</a:t>
            </a:r>
            <a:r>
              <a:rPr lang="en-US" dirty="0" smtClean="0"/>
              <a:t>Scan </a:t>
            </a:r>
            <a:r>
              <a:rPr lang="en-US" dirty="0"/>
              <a:t>Type(s)] [Options] {target specification</a:t>
            </a:r>
            <a:r>
              <a:rPr lang="en-US" dirty="0" smtClean="0"/>
              <a:t>}</a:t>
            </a:r>
          </a:p>
          <a:p>
            <a:endParaRPr lang="en-US" dirty="0"/>
          </a:p>
          <a:p>
            <a:r>
              <a:rPr lang="en-US" b="1" dirty="0"/>
              <a:t>Scan Types:</a:t>
            </a:r>
            <a:endParaRPr lang="en-US" dirty="0"/>
          </a:p>
          <a:p>
            <a:r>
              <a:rPr lang="en-US" b="1" dirty="0"/>
              <a:t>TCP SYN Scan (-</a:t>
            </a:r>
            <a:r>
              <a:rPr lang="en-US" b="1" dirty="0" err="1"/>
              <a:t>sS</a:t>
            </a:r>
            <a:r>
              <a:rPr lang="en-US" b="1" dirty="0"/>
              <a:t>):</a:t>
            </a:r>
            <a:r>
              <a:rPr lang="en-US" dirty="0"/>
              <a:t> The default scan that quickly identifies open ports.</a:t>
            </a:r>
          </a:p>
          <a:p>
            <a:r>
              <a:rPr lang="en-US" b="1" dirty="0"/>
              <a:t>TCP Connect Scan (-</a:t>
            </a:r>
            <a:r>
              <a:rPr lang="en-US" b="1" dirty="0" err="1"/>
              <a:t>sT</a:t>
            </a:r>
            <a:r>
              <a:rPr lang="en-US" b="1" dirty="0"/>
              <a:t>):</a:t>
            </a:r>
            <a:r>
              <a:rPr lang="en-US" dirty="0"/>
              <a:t> Establishes a full connection to the target, slower than SYN scan.</a:t>
            </a:r>
          </a:p>
          <a:p>
            <a:r>
              <a:rPr lang="en-US" b="1" dirty="0"/>
              <a:t>UDP Scan (-</a:t>
            </a:r>
            <a:r>
              <a:rPr lang="en-US" b="1" dirty="0" err="1"/>
              <a:t>sU</a:t>
            </a:r>
            <a:r>
              <a:rPr lang="en-US" b="1" dirty="0"/>
              <a:t>):</a:t>
            </a:r>
            <a:r>
              <a:rPr lang="en-US" dirty="0"/>
              <a:t> Scans for open UDP ports.</a:t>
            </a:r>
          </a:p>
          <a:p>
            <a:r>
              <a:rPr lang="en-US" b="1" dirty="0"/>
              <a:t>Aggressive Scan (-A):</a:t>
            </a:r>
            <a:r>
              <a:rPr lang="en-US" dirty="0"/>
              <a:t> Enables OS detection, version detection, script scanning, and traceroute.</a:t>
            </a:r>
          </a:p>
          <a:p>
            <a:r>
              <a:rPr lang="en-US" b="1" dirty="0"/>
              <a:t>Ping Scan (-</a:t>
            </a:r>
            <a:r>
              <a:rPr lang="en-US" b="1" dirty="0" err="1"/>
              <a:t>sn</a:t>
            </a:r>
            <a:r>
              <a:rPr lang="en-US" b="1" dirty="0"/>
              <a:t>):</a:t>
            </a:r>
            <a:r>
              <a:rPr lang="en-US" dirty="0"/>
              <a:t> Determines which hosts are online.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9929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Commands for kali Linux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/>
              <a:t>Options:</a:t>
            </a:r>
            <a:endParaRPr lang="en-US" dirty="0"/>
          </a:p>
          <a:p>
            <a:r>
              <a:rPr lang="en-US" b="1" dirty="0"/>
              <a:t>-p &lt;port ranges&gt;:</a:t>
            </a:r>
            <a:r>
              <a:rPr lang="en-US" dirty="0"/>
              <a:t> Specifies port ranges to scan.</a:t>
            </a:r>
          </a:p>
          <a:p>
            <a:r>
              <a:rPr lang="en-US" b="1" dirty="0"/>
              <a:t>-F:</a:t>
            </a:r>
            <a:r>
              <a:rPr lang="en-US" dirty="0"/>
              <a:t> Fast mode, scans only the most common ports.</a:t>
            </a:r>
          </a:p>
          <a:p>
            <a:r>
              <a:rPr lang="en-US" b="1" dirty="0"/>
              <a:t>-O:</a:t>
            </a:r>
            <a:r>
              <a:rPr lang="en-US" dirty="0"/>
              <a:t> Enables OS detection.</a:t>
            </a:r>
          </a:p>
          <a:p>
            <a:r>
              <a:rPr lang="en-US" b="1" dirty="0"/>
              <a:t>-</a:t>
            </a:r>
            <a:r>
              <a:rPr lang="en-US" b="1" dirty="0" err="1"/>
              <a:t>sV</a:t>
            </a:r>
            <a:r>
              <a:rPr lang="en-US" b="1" dirty="0"/>
              <a:t>:</a:t>
            </a:r>
            <a:r>
              <a:rPr lang="en-US" dirty="0"/>
              <a:t> Version detection, determines service versions running on open ports.</a:t>
            </a:r>
          </a:p>
          <a:p>
            <a:r>
              <a:rPr lang="en-US" b="1" dirty="0"/>
              <a:t>-</a:t>
            </a:r>
            <a:r>
              <a:rPr lang="en-US" b="1" dirty="0" err="1"/>
              <a:t>sP</a:t>
            </a:r>
            <a:r>
              <a:rPr lang="en-US" b="1" dirty="0"/>
              <a:t>:</a:t>
            </a:r>
            <a:r>
              <a:rPr lang="en-US" dirty="0"/>
              <a:t> Ping scan, determines which hosts are online without port scanning.</a:t>
            </a:r>
          </a:p>
          <a:p>
            <a:r>
              <a:rPr lang="en-US" b="1" dirty="0"/>
              <a:t>-v:</a:t>
            </a:r>
            <a:r>
              <a:rPr lang="en-US" dirty="0"/>
              <a:t> Verbose mode, provides more detailed output.</a:t>
            </a:r>
          </a:p>
          <a:p>
            <a:r>
              <a:rPr lang="en-US" b="1" dirty="0"/>
              <a:t>-</a:t>
            </a:r>
            <a:r>
              <a:rPr lang="en-US" b="1" dirty="0" err="1"/>
              <a:t>Pn</a:t>
            </a:r>
            <a:r>
              <a:rPr lang="en-US" b="1" dirty="0"/>
              <a:t>:</a:t>
            </a:r>
            <a:r>
              <a:rPr lang="en-US" dirty="0"/>
              <a:t> Treats all hosts as online, skipping host discovery.</a:t>
            </a:r>
          </a:p>
          <a:p>
            <a:r>
              <a:rPr lang="en-US" b="1" dirty="0"/>
              <a:t>-T &lt;timing template&gt;:</a:t>
            </a:r>
            <a:r>
              <a:rPr lang="en-US" dirty="0"/>
              <a:t> Adjusts the timing of the scan (e.g., -T4 for aggressive, faster scans).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8399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Commands for kali Linux </a:t>
            </a:r>
            <a:endParaRPr lang="en-US" dirty="0"/>
          </a:p>
        </p:txBody>
      </p:sp>
      <p:sp>
        <p:nvSpPr>
          <p:cNvPr id="4" name="Rectangle 1"/>
          <p:cNvSpPr>
            <a:spLocks noGrp="1" noChangeArrowheads="1"/>
          </p:cNvSpPr>
          <p:nvPr>
            <p:ph idx="1"/>
          </p:nvPr>
        </p:nvSpPr>
        <p:spPr bwMode="auto"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1" i="0" u="none" strike="noStrike" cap="none" normalizeH="0" baseline="0" smtClean="0">
                <a:ln>
                  <a:noFill/>
                </a:ln>
                <a:solidFill>
                  <a:srgbClr val="374151"/>
                </a:solidFill>
                <a:effectLst/>
                <a:latin typeface="Söhne"/>
              </a:rPr>
              <a:t>Target Specification:</a:t>
            </a:r>
            <a:endParaRPr kumimoji="0" lang="en-US" altLang="en-US" sz="11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1" i="0" u="none" strike="noStrike" cap="none" normalizeH="0" baseline="0" smtClean="0">
                <a:ln>
                  <a:noFill/>
                </a:ln>
                <a:solidFill>
                  <a:srgbClr val="374151"/>
                </a:solidFill>
                <a:effectLst/>
                <a:latin typeface="Söhne"/>
              </a:rPr>
              <a:t>Single Host: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374151"/>
                </a:solidFill>
                <a:effectLst/>
                <a:latin typeface="Söhne"/>
              </a:rPr>
              <a:t> An IP address or hostname (e.g., </a:t>
            </a:r>
            <a:r>
              <a:rPr kumimoji="0" lang="en-US" altLang="en-US" b="1" i="0" u="none" strike="noStrike" cap="none" normalizeH="0" baseline="0" smtClean="0">
                <a:ln>
                  <a:noFill/>
                </a:ln>
                <a:solidFill>
                  <a:srgbClr val="374151"/>
                </a:solidFill>
                <a:effectLst/>
                <a:latin typeface="Söhne Mono"/>
              </a:rPr>
              <a:t>192.168.1.1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374151"/>
                </a:solidFill>
                <a:effectLst/>
                <a:latin typeface="Söhne"/>
              </a:rPr>
              <a:t> or </a:t>
            </a:r>
            <a:r>
              <a:rPr kumimoji="0" lang="en-US" altLang="en-US" b="1" i="0" u="none" strike="noStrike" cap="none" normalizeH="0" baseline="0" smtClean="0">
                <a:ln>
                  <a:noFill/>
                </a:ln>
                <a:solidFill>
                  <a:srgbClr val="374151"/>
                </a:solidFill>
                <a:effectLst/>
                <a:latin typeface="Söhne Mono"/>
              </a:rPr>
              <a:t>example.com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374151"/>
                </a:solidFill>
                <a:effectLst/>
                <a:latin typeface="Söhne"/>
              </a:rPr>
              <a:t>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1" i="0" u="none" strike="noStrike" cap="none" normalizeH="0" baseline="0" smtClean="0">
                <a:ln>
                  <a:noFill/>
                </a:ln>
                <a:solidFill>
                  <a:srgbClr val="374151"/>
                </a:solidFill>
                <a:effectLst/>
                <a:latin typeface="Söhne"/>
              </a:rPr>
              <a:t>IP Range: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374151"/>
                </a:solidFill>
                <a:effectLst/>
                <a:latin typeface="Söhne"/>
              </a:rPr>
              <a:t> Scan a range of IP addresses (e.g., </a:t>
            </a:r>
            <a:r>
              <a:rPr kumimoji="0" lang="en-US" altLang="en-US" b="1" i="0" u="none" strike="noStrike" cap="none" normalizeH="0" baseline="0" smtClean="0">
                <a:ln>
                  <a:noFill/>
                </a:ln>
                <a:solidFill>
                  <a:srgbClr val="374151"/>
                </a:solidFill>
                <a:effectLst/>
                <a:latin typeface="Söhne Mono"/>
              </a:rPr>
              <a:t>192.168.1.1-20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374151"/>
                </a:solidFill>
                <a:effectLst/>
                <a:latin typeface="Söhne"/>
              </a:rPr>
              <a:t>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1" i="0" u="none" strike="noStrike" cap="none" normalizeH="0" baseline="0" smtClean="0">
                <a:ln>
                  <a:noFill/>
                </a:ln>
                <a:solidFill>
                  <a:srgbClr val="374151"/>
                </a:solidFill>
                <a:effectLst/>
                <a:latin typeface="Söhne"/>
              </a:rPr>
              <a:t>Subnet: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374151"/>
                </a:solidFill>
                <a:effectLst/>
                <a:latin typeface="Söhne"/>
              </a:rPr>
              <a:t> Specify a subnet using CIDR notation (e.g., </a:t>
            </a:r>
            <a:r>
              <a:rPr kumimoji="0" lang="en-US" altLang="en-US" b="1" i="0" u="none" strike="noStrike" cap="none" normalizeH="0" baseline="0" smtClean="0">
                <a:ln>
                  <a:noFill/>
                </a:ln>
                <a:solidFill>
                  <a:srgbClr val="374151"/>
                </a:solidFill>
                <a:effectLst/>
                <a:latin typeface="Söhne Mono"/>
              </a:rPr>
              <a:t>192.168.1.0/24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374151"/>
                </a:solidFill>
                <a:effectLst/>
                <a:latin typeface="Söhne"/>
              </a:rPr>
              <a:t>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2395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A Profession that helps achieve the Greater Good</a:t>
            </a:r>
            <a:endParaRPr lang="en-US" sz="4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690688"/>
            <a:ext cx="12192001" cy="51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644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kumimoji="0" lang="en-US" altLang="en-US" sz="6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6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lang="en-US" altLang="en-US" b="1" dirty="0" err="1">
                <a:solidFill>
                  <a:srgbClr val="374151"/>
                </a:solidFill>
                <a:latin typeface="Söhne"/>
              </a:rPr>
              <a:t>Metasploit</a:t>
            </a:r>
            <a:r>
              <a:rPr lang="en-US" altLang="en-US" b="1" dirty="0">
                <a:solidFill>
                  <a:srgbClr val="374151"/>
                </a:solidFill>
                <a:latin typeface="Söhne"/>
              </a:rPr>
              <a:t> Framework:</a:t>
            </a:r>
            <a:r>
              <a:rPr lang="en-US" altLang="en-US" dirty="0">
                <a:solidFill>
                  <a:srgbClr val="374151"/>
                </a:solidFill>
                <a:latin typeface="Söhne"/>
              </a:rPr>
              <a:t/>
            </a:r>
            <a:br>
              <a:rPr lang="en-US" altLang="en-US" dirty="0">
                <a:solidFill>
                  <a:srgbClr val="374151"/>
                </a:solidFill>
                <a:latin typeface="Söhne"/>
              </a:rPr>
            </a:br>
            <a:endParaRPr lang="en-US" dirty="0"/>
          </a:p>
        </p:txBody>
      </p:sp>
      <p:sp>
        <p:nvSpPr>
          <p:cNvPr id="4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838200" y="2415987"/>
            <a:ext cx="10950526" cy="31706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198375" rIns="0" bIns="198375" numCol="1" anchor="ctr" anchorCtr="0" compatLnSpc="1">
            <a:prstTxWarp prst="textNoShape">
              <a:avLst/>
            </a:prstTxWarp>
            <a:spAutoFit/>
          </a:bodyPr>
          <a:lstStyle/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600" b="0" i="0" u="none" strike="noStrike" cap="none" normalizeH="0" baseline="0" dirty="0" smtClean="0">
                <a:ln>
                  <a:noFill/>
                </a:ln>
                <a:solidFill>
                  <a:srgbClr val="374151"/>
                </a:solidFill>
                <a:effectLst/>
                <a:latin typeface="Söhne"/>
              </a:rPr>
              <a:t>Command: </a:t>
            </a:r>
            <a:r>
              <a:rPr kumimoji="0" lang="en-US" altLang="en-US" sz="3600" b="1" i="0" u="none" strike="noStrike" cap="none" normalizeH="0" baseline="0" dirty="0" err="1" smtClean="0">
                <a:ln>
                  <a:noFill/>
                </a:ln>
                <a:solidFill>
                  <a:srgbClr val="374151"/>
                </a:solidFill>
                <a:effectLst/>
                <a:latin typeface="Söhne Mono"/>
              </a:rPr>
              <a:t>msfconsole</a:t>
            </a:r>
            <a:endParaRPr kumimoji="0" lang="en-US" altLang="en-US" sz="3600" b="0" i="0" u="none" strike="noStrike" cap="none" normalizeH="0" baseline="0" dirty="0" smtClean="0">
              <a:ln>
                <a:noFill/>
              </a:ln>
              <a:solidFill>
                <a:srgbClr val="374151"/>
              </a:solidFill>
              <a:effectLst/>
              <a:latin typeface="Söhne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600" b="0" i="0" u="none" strike="noStrike" cap="none" normalizeH="0" baseline="0" dirty="0" smtClean="0">
                <a:ln>
                  <a:noFill/>
                </a:ln>
                <a:solidFill>
                  <a:srgbClr val="374151"/>
                </a:solidFill>
                <a:effectLst/>
                <a:latin typeface="Söhne"/>
              </a:rPr>
              <a:t>Description: A powerful penetration testing framework that allows users to develop, test, and execute exploit code.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3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7998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 dirty="0">
                <a:solidFill>
                  <a:srgbClr val="374151"/>
                </a:solidFill>
                <a:latin typeface="Söhne"/>
              </a:rPr>
              <a:t>Wireshark:</a:t>
            </a:r>
            <a:r>
              <a:rPr kumimoji="0" lang="en-US" altLang="en-US" sz="4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/>
            </a:r>
            <a:br>
              <a:rPr kumimoji="0" lang="en-US" altLang="en-US" sz="4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lang="en-US" dirty="0"/>
          </a:p>
        </p:txBody>
      </p:sp>
      <p:sp>
        <p:nvSpPr>
          <p:cNvPr id="4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739726" y="2266858"/>
            <a:ext cx="10614074" cy="20621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0" i="0" u="none" strike="noStrike" cap="none" normalizeH="0" baseline="0" dirty="0" smtClean="0">
                <a:ln>
                  <a:noFill/>
                </a:ln>
                <a:solidFill>
                  <a:srgbClr val="374151"/>
                </a:solidFill>
                <a:effectLst/>
                <a:latin typeface="Söhne"/>
              </a:rPr>
              <a:t>Command: </a:t>
            </a:r>
            <a:r>
              <a:rPr kumimoji="0" lang="en-US" altLang="en-US" sz="3200" b="1" i="0" u="none" strike="noStrike" cap="none" normalizeH="0" baseline="0" dirty="0" err="1" smtClean="0">
                <a:ln>
                  <a:noFill/>
                </a:ln>
                <a:solidFill>
                  <a:srgbClr val="374151"/>
                </a:solidFill>
                <a:effectLst/>
                <a:latin typeface="Söhne Mono"/>
              </a:rPr>
              <a:t>wireshark</a:t>
            </a:r>
            <a:endParaRPr kumimoji="0" lang="en-US" altLang="en-US" sz="3200" b="0" i="0" u="none" strike="noStrike" cap="none" normalizeH="0" baseline="0" dirty="0" smtClean="0">
              <a:ln>
                <a:noFill/>
              </a:ln>
              <a:solidFill>
                <a:srgbClr val="374151"/>
              </a:solidFill>
              <a:effectLst/>
              <a:latin typeface="Söhn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0" i="0" u="none" strike="noStrike" cap="none" normalizeH="0" baseline="0" dirty="0" smtClean="0">
                <a:ln>
                  <a:noFill/>
                </a:ln>
                <a:solidFill>
                  <a:srgbClr val="374151"/>
                </a:solidFill>
                <a:effectLst/>
                <a:latin typeface="Söhne"/>
              </a:rPr>
              <a:t>Description: A network protocol analyzer used for packet analysis and troubleshooting.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3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7765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 dirty="0">
                <a:solidFill>
                  <a:srgbClr val="374151"/>
                </a:solidFill>
                <a:latin typeface="Söhne"/>
              </a:rPr>
              <a:t>John the Ripper:</a:t>
            </a:r>
            <a:r>
              <a:rPr kumimoji="0" lang="en-US" altLang="en-US" sz="4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/>
            </a:r>
            <a:br>
              <a:rPr kumimoji="0" lang="en-US" altLang="en-US" sz="4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lang="en-US" dirty="0"/>
          </a:p>
        </p:txBody>
      </p:sp>
      <p:sp>
        <p:nvSpPr>
          <p:cNvPr id="4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838200" y="2506008"/>
            <a:ext cx="10992728" cy="20621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0" i="0" u="none" strike="noStrike" cap="none" normalizeH="0" baseline="0" dirty="0" smtClean="0">
                <a:ln>
                  <a:noFill/>
                </a:ln>
                <a:solidFill>
                  <a:srgbClr val="374151"/>
                </a:solidFill>
                <a:effectLst/>
                <a:latin typeface="Söhne"/>
              </a:rPr>
              <a:t>Command: </a:t>
            </a:r>
            <a:r>
              <a:rPr kumimoji="0" lang="en-US" altLang="en-US" sz="3200" b="1" i="0" u="none" strike="noStrike" cap="none" normalizeH="0" baseline="0" dirty="0" smtClean="0">
                <a:ln>
                  <a:noFill/>
                </a:ln>
                <a:solidFill>
                  <a:srgbClr val="374151"/>
                </a:solidFill>
                <a:effectLst/>
                <a:latin typeface="Söhne Mono"/>
              </a:rPr>
              <a:t>john [password file]</a:t>
            </a:r>
            <a:endParaRPr kumimoji="0" lang="en-US" altLang="en-US" sz="3200" b="0" i="0" u="none" strike="noStrike" cap="none" normalizeH="0" baseline="0" dirty="0" smtClean="0">
              <a:ln>
                <a:noFill/>
              </a:ln>
              <a:solidFill>
                <a:srgbClr val="374151"/>
              </a:solidFill>
              <a:effectLst/>
              <a:latin typeface="Söhn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0" i="0" u="none" strike="noStrike" cap="none" normalizeH="0" baseline="0" dirty="0" smtClean="0">
                <a:ln>
                  <a:noFill/>
                </a:ln>
                <a:solidFill>
                  <a:srgbClr val="374151"/>
                </a:solidFill>
                <a:effectLst/>
                <a:latin typeface="Söhne"/>
              </a:rPr>
              <a:t>Description: A password cracking tool that uses dictionary attacks and brute force attacks to crack passwords.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3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4798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 dirty="0" err="1">
                <a:solidFill>
                  <a:srgbClr val="374151"/>
                </a:solidFill>
                <a:latin typeface="Söhne"/>
              </a:rPr>
              <a:t>Sqlmap</a:t>
            </a:r>
            <a:r>
              <a:rPr lang="en-US" altLang="en-US" b="1" dirty="0">
                <a:solidFill>
                  <a:srgbClr val="374151"/>
                </a:solidFill>
                <a:latin typeface="Söhne"/>
              </a:rPr>
              <a:t>:</a:t>
            </a:r>
            <a:r>
              <a:rPr kumimoji="0" lang="en-US" altLang="en-US" sz="4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/>
            </a:r>
            <a:br>
              <a:rPr kumimoji="0" lang="en-US" altLang="en-US" sz="4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lang="en-US" dirty="0"/>
          </a:p>
        </p:txBody>
      </p:sp>
      <p:sp>
        <p:nvSpPr>
          <p:cNvPr id="4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739726" y="1875354"/>
            <a:ext cx="9248336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374151"/>
                </a:solidFill>
                <a:effectLst/>
                <a:latin typeface="Söhne"/>
              </a:rPr>
              <a:t>Command: </a:t>
            </a:r>
            <a:r>
              <a:rPr kumimoji="0" lang="en-US" altLang="en-US" sz="2400" b="1" i="0" u="none" strike="noStrike" cap="none" normalizeH="0" baseline="0" dirty="0" err="1" smtClean="0">
                <a:ln>
                  <a:noFill/>
                </a:ln>
                <a:solidFill>
                  <a:srgbClr val="374151"/>
                </a:solidFill>
                <a:effectLst/>
                <a:latin typeface="Söhne Mono"/>
              </a:rPr>
              <a:t>sqlmap</a:t>
            </a:r>
            <a:r>
              <a:rPr kumimoji="0" lang="en-US" altLang="en-US" sz="2400" b="1" i="0" u="none" strike="noStrike" cap="none" normalizeH="0" baseline="0" dirty="0" smtClean="0">
                <a:ln>
                  <a:noFill/>
                </a:ln>
                <a:solidFill>
                  <a:srgbClr val="374151"/>
                </a:solidFill>
                <a:effectLst/>
                <a:latin typeface="Söhne Mono"/>
              </a:rPr>
              <a:t> -u [URL] --</a:t>
            </a:r>
            <a:r>
              <a:rPr kumimoji="0" lang="en-US" altLang="en-US" sz="2400" b="1" i="0" u="none" strike="noStrike" cap="none" normalizeH="0" baseline="0" dirty="0" err="1" smtClean="0">
                <a:ln>
                  <a:noFill/>
                </a:ln>
                <a:solidFill>
                  <a:srgbClr val="374151"/>
                </a:solidFill>
                <a:effectLst/>
                <a:latin typeface="Söhne Mono"/>
              </a:rPr>
              <a:t>dbs</a:t>
            </a:r>
            <a:endParaRPr kumimoji="0" lang="en-US" altLang="en-US" sz="2400" b="0" i="0" u="none" strike="noStrike" cap="none" normalizeH="0" baseline="0" dirty="0" smtClean="0">
              <a:ln>
                <a:noFill/>
              </a:ln>
              <a:solidFill>
                <a:srgbClr val="374151"/>
              </a:solidFill>
              <a:effectLst/>
              <a:latin typeface="Söhn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rgbClr val="374151"/>
                </a:solidFill>
                <a:effectLst/>
                <a:latin typeface="Söhne"/>
              </a:rPr>
              <a:t>Description: An automated SQL injection tool used for detecting and exploiting SQL injection vulnerabilities in web applications.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1654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 dirty="0" err="1">
                <a:solidFill>
                  <a:srgbClr val="374151"/>
                </a:solidFill>
                <a:latin typeface="Söhne"/>
              </a:rPr>
              <a:t>Netcat</a:t>
            </a:r>
            <a:r>
              <a:rPr lang="en-US" altLang="en-US" b="1" dirty="0">
                <a:solidFill>
                  <a:srgbClr val="374151"/>
                </a:solidFill>
                <a:latin typeface="Söhne"/>
              </a:rPr>
              <a:t> (</a:t>
            </a:r>
            <a:r>
              <a:rPr lang="en-US" altLang="en-US" b="1" dirty="0" err="1">
                <a:solidFill>
                  <a:srgbClr val="374151"/>
                </a:solidFill>
                <a:latin typeface="Söhne"/>
              </a:rPr>
              <a:t>nc</a:t>
            </a:r>
            <a:r>
              <a:rPr lang="en-US" altLang="en-US" b="1" dirty="0">
                <a:solidFill>
                  <a:srgbClr val="374151"/>
                </a:solidFill>
                <a:latin typeface="Söhne"/>
              </a:rPr>
              <a:t>):</a:t>
            </a:r>
            <a:r>
              <a:rPr kumimoji="0" lang="en-US" altLang="en-US" sz="4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/>
            </a:r>
            <a:br>
              <a:rPr kumimoji="0" lang="en-US" altLang="en-US" sz="4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69228" y="1888791"/>
            <a:ext cx="1080052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rgbClr val="374151"/>
                </a:solidFill>
                <a:effectLst/>
                <a:latin typeface="Söhne"/>
              </a:rPr>
              <a:t>Command: </a:t>
            </a:r>
            <a:r>
              <a:rPr kumimoji="0" lang="en-US" altLang="en-US" sz="2800" b="1" i="0" u="none" strike="noStrike" cap="none" normalizeH="0" baseline="0" dirty="0" err="1" smtClean="0">
                <a:ln>
                  <a:noFill/>
                </a:ln>
                <a:solidFill>
                  <a:srgbClr val="374151"/>
                </a:solidFill>
                <a:effectLst/>
                <a:latin typeface="Söhne Mono"/>
              </a:rPr>
              <a:t>nc</a:t>
            </a:r>
            <a:r>
              <a:rPr kumimoji="0" lang="en-US" altLang="en-US" sz="2800" b="1" i="0" u="none" strike="noStrike" cap="none" normalizeH="0" baseline="0" dirty="0" smtClean="0">
                <a:ln>
                  <a:noFill/>
                </a:ln>
                <a:solidFill>
                  <a:srgbClr val="374151"/>
                </a:solidFill>
                <a:effectLst/>
                <a:latin typeface="Söhne Mono"/>
              </a:rPr>
              <a:t> -</a:t>
            </a:r>
            <a:r>
              <a:rPr kumimoji="0" lang="en-US" altLang="en-US" sz="2800" b="1" i="0" u="none" strike="noStrike" cap="none" normalizeH="0" baseline="0" dirty="0" err="1" smtClean="0">
                <a:ln>
                  <a:noFill/>
                </a:ln>
                <a:solidFill>
                  <a:srgbClr val="374151"/>
                </a:solidFill>
                <a:effectLst/>
                <a:latin typeface="Söhne Mono"/>
              </a:rPr>
              <a:t>zvw</a:t>
            </a:r>
            <a:r>
              <a:rPr kumimoji="0" lang="en-US" altLang="en-US" sz="2800" b="1" i="0" u="none" strike="noStrike" cap="none" normalizeH="0" baseline="0" dirty="0" smtClean="0">
                <a:ln>
                  <a:noFill/>
                </a:ln>
                <a:solidFill>
                  <a:srgbClr val="374151"/>
                </a:solidFill>
                <a:effectLst/>
                <a:latin typeface="Söhne Mono"/>
              </a:rPr>
              <a:t> [timeout] [host] [port]</a:t>
            </a:r>
            <a:endParaRPr kumimoji="0" lang="en-US" altLang="en-US" sz="2800" b="0" i="0" u="none" strike="noStrike" cap="none" normalizeH="0" baseline="0" dirty="0" smtClean="0">
              <a:ln>
                <a:noFill/>
              </a:ln>
              <a:solidFill>
                <a:srgbClr val="374151"/>
              </a:solidFill>
              <a:effectLst/>
              <a:latin typeface="Söhne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rgbClr val="374151"/>
                </a:solidFill>
                <a:effectLst/>
                <a:latin typeface="Söhne"/>
              </a:rPr>
              <a:t>Description: A versatile networking tool used for reading and writing data across network connections.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en-US" altLang="en-US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9037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033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5287</TotalTime>
  <Words>660</Words>
  <Application>Microsoft Office PowerPoint</Application>
  <PresentationFormat>Widescreen</PresentationFormat>
  <Paragraphs>91</Paragraphs>
  <Slides>95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95</vt:i4>
      </vt:variant>
    </vt:vector>
  </HeadingPairs>
  <TitlesOfParts>
    <vt:vector size="101" baseType="lpstr">
      <vt:lpstr>Arial</vt:lpstr>
      <vt:lpstr>Calibri</vt:lpstr>
      <vt:lpstr>Calibri Light</vt:lpstr>
      <vt:lpstr>Söhne</vt:lpstr>
      <vt:lpstr>Söhne Mono</vt:lpstr>
      <vt:lpstr>Office Theme</vt:lpstr>
      <vt:lpstr>PowerPoint Presentation</vt:lpstr>
      <vt:lpstr>PowerPoint Presentation</vt:lpstr>
      <vt:lpstr>Facebook remove account </vt:lpstr>
      <vt:lpstr>Cyber Security </vt:lpstr>
      <vt:lpstr>Cyber Security expert demand in Trade</vt:lpstr>
      <vt:lpstr>There are Multiple Job Role in Cyber Security </vt:lpstr>
      <vt:lpstr>Basic Requirements</vt:lpstr>
      <vt:lpstr>Math is not a Necessity </vt:lpstr>
      <vt:lpstr>A Profession that helps achieve the Greater Good</vt:lpstr>
      <vt:lpstr>You Get to Travel the World</vt:lpstr>
      <vt:lpstr>Cyber Security is an Evergreen Industry </vt:lpstr>
      <vt:lpstr>Plenty of Jobs Opportunities </vt:lpstr>
      <vt:lpstr>Good Salary Package</vt:lpstr>
      <vt:lpstr>Networking and System Security </vt:lpstr>
      <vt:lpstr>Operating System and Virtual Machine</vt:lpstr>
      <vt:lpstr>Network Security Control</vt:lpstr>
      <vt:lpstr>Coding Languages</vt:lpstr>
      <vt:lpstr>PowerPoint Presentation</vt:lpstr>
      <vt:lpstr>PowerPoint Presentation</vt:lpstr>
      <vt:lpstr>To Prevent such Attacks</vt:lpstr>
      <vt:lpstr>Hacking</vt:lpstr>
      <vt:lpstr>It is a misconception that hacking is always wrong </vt:lpstr>
      <vt:lpstr>Let’s have look of different types of hackers</vt:lpstr>
      <vt:lpstr>Ethical Hacking </vt:lpstr>
      <vt:lpstr>Ethical Hacking is Distributed in six Phases </vt:lpstr>
      <vt:lpstr>Tools for Ethical Hacking </vt:lpstr>
      <vt:lpstr>Tools for Ethical Hacking </vt:lpstr>
      <vt:lpstr>Tools for Ethical Hacking </vt:lpstr>
      <vt:lpstr>Tools for Ethical Hacking </vt:lpstr>
      <vt:lpstr>Tools for Ethical Hacking </vt:lpstr>
      <vt:lpstr>Benefits of Ethical Hacking</vt:lpstr>
      <vt:lpstr>PowerPoint Presentation</vt:lpstr>
      <vt:lpstr>PowerPoint Presentation</vt:lpstr>
      <vt:lpstr>How the hacker would have exploited Jude's transaction in the absence of a VPN</vt:lpstr>
      <vt:lpstr>PowerPoint Presentation</vt:lpstr>
      <vt:lpstr>PowerPoint Presentation</vt:lpstr>
      <vt:lpstr>PowerPoint Presentation</vt:lpstr>
      <vt:lpstr>What proxy Server</vt:lpstr>
      <vt:lpstr>PowerPoint Presentation</vt:lpstr>
      <vt:lpstr>Proxy vs VPN</vt:lpstr>
      <vt:lpstr>What is Tor Browser </vt:lpstr>
      <vt:lpstr>Onion Routing </vt:lpstr>
      <vt:lpstr>Onion Link and Deep Web</vt:lpstr>
      <vt:lpstr>Difference between Tor and VPN</vt:lpstr>
      <vt:lpstr>Tor Demo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Botnet</vt:lpstr>
      <vt:lpstr>How Botnet Work</vt:lpstr>
      <vt:lpstr>PowerPoint Presentation</vt:lpstr>
      <vt:lpstr>Password Cracking Tool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Commands for kali Linux </vt:lpstr>
      <vt:lpstr>Commands for kali Linux </vt:lpstr>
      <vt:lpstr>Commands for kali Linux </vt:lpstr>
      <vt:lpstr> Metasploit Framework: </vt:lpstr>
      <vt:lpstr>Wireshark: </vt:lpstr>
      <vt:lpstr>John the Ripper: </vt:lpstr>
      <vt:lpstr>Sqlmap: </vt:lpstr>
      <vt:lpstr>Netcat (nc):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Muhammad waseem</dc:creator>
  <cp:lastModifiedBy>Muhammad waseem</cp:lastModifiedBy>
  <cp:revision>41</cp:revision>
  <dcterms:created xsi:type="dcterms:W3CDTF">2023-11-29T20:26:43Z</dcterms:created>
  <dcterms:modified xsi:type="dcterms:W3CDTF">2023-12-03T12:33:43Z</dcterms:modified>
</cp:coreProperties>
</file>